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 id="259" r:id="rId9"/>
    <p:sldId id="260" r:id="rId10"/>
    <p:sldId id="261" r:id="rId11"/>
    <p:sldId id="262" r:id="rId12"/>
  </p:sldIdLst>
  <p:sldSz cy="10282225" cx="18280050"/>
  <p:notesSz cx="6858000" cy="9144000"/>
  <p:embeddedFontLst>
    <p:embeddedFont>
      <p:font typeface="Robot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6"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can also be used to cover topics that can be represented by an image/graph etc. Information which is half image/half information type. Like shown in the example above.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7ddb3878c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27ddb3878c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like mentioned above is for multiple pointers. The information above covers the types of information that can be used in this slide</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6de2eb031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g26de2eb03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like mentioned is to summarize the various videos we have seen in this section. This gives the viewers a sense of achievement that they have covered exactly what they were looking for.</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63" cy="114606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63" cy="202466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89" cy="2963228"/>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36" cy="8024284"/>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3.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www.zlib.net" TargetMode="Externa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143" name="Shape 143"/>
        <p:cNvGrpSpPr/>
        <p:nvPr/>
      </p:nvGrpSpPr>
      <p:grpSpPr>
        <a:xfrm>
          <a:off x="0" y="0"/>
          <a:ext cx="0" cy="0"/>
          <a:chOff x="0" y="0"/>
          <a:chExt cx="0" cy="0"/>
        </a:xfrm>
      </p:grpSpPr>
      <p:sp>
        <p:nvSpPr>
          <p:cNvPr id="144" name="Google Shape;144;p42"/>
          <p:cNvSpPr txBox="1"/>
          <p:nvPr>
            <p:ph type="ctrTitle"/>
          </p:nvPr>
        </p:nvSpPr>
        <p:spPr>
          <a:xfrm>
            <a:off x="780954" y="40940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Compressing and decompressing files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43"/>
          <p:cNvSpPr txBox="1"/>
          <p:nvPr>
            <p:ph type="title"/>
          </p:nvPr>
        </p:nvSpPr>
        <p:spPr>
          <a:xfrm>
            <a:off x="200555" y="34902"/>
            <a:ext cx="17637370" cy="1204319"/>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150" name="Google Shape;150;p43"/>
          <p:cNvSpPr txBox="1"/>
          <p:nvPr>
            <p:ph idx="4294967295" type="body"/>
          </p:nvPr>
        </p:nvSpPr>
        <p:spPr>
          <a:xfrm>
            <a:off x="421357" y="1777588"/>
            <a:ext cx="17416766" cy="8039384"/>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0"/>
              </a:spcBef>
              <a:spcAft>
                <a:spcPts val="0"/>
              </a:spcAft>
              <a:buClr>
                <a:srgbClr val="434343"/>
              </a:buClr>
              <a:buSzPts val="3997"/>
              <a:buFont typeface="Calibri"/>
              <a:buChar char="●"/>
            </a:pPr>
            <a:r>
              <a:rPr lang="en" sz="3997">
                <a:solidFill>
                  <a:srgbClr val="434343"/>
                </a:solidFill>
              </a:rPr>
              <a:t>Why is data compression useful?</a:t>
            </a:r>
            <a:endParaRPr sz="3997">
              <a:solidFill>
                <a:srgbClr val="434343"/>
              </a:solidFill>
            </a:endParaRPr>
          </a:p>
          <a:p>
            <a:pPr indent="-723084" lvl="0" marL="913584" marR="0" rtl="0" algn="l">
              <a:lnSpc>
                <a:spcPct val="115000"/>
              </a:lnSpc>
              <a:spcBef>
                <a:spcPts val="0"/>
              </a:spcBef>
              <a:spcAft>
                <a:spcPts val="0"/>
              </a:spcAft>
              <a:buClr>
                <a:srgbClr val="434343"/>
              </a:buClr>
              <a:buSzPts val="3997"/>
              <a:buFont typeface="Calibri"/>
              <a:buChar char="●"/>
            </a:pPr>
            <a:r>
              <a:rPr lang="en" sz="3997">
                <a:solidFill>
                  <a:srgbClr val="434343"/>
                </a:solidFill>
              </a:rPr>
              <a:t>The </a:t>
            </a:r>
            <a:r>
              <a:rPr lang="en" sz="3997">
                <a:solidFill>
                  <a:srgbClr val="434343"/>
                </a:solidFill>
                <a:latin typeface="Courier New"/>
                <a:ea typeface="Courier New"/>
                <a:cs typeface="Courier New"/>
                <a:sym typeface="Courier New"/>
              </a:rPr>
              <a:t>zipfile</a:t>
            </a:r>
            <a:r>
              <a:rPr lang="en" sz="3997">
                <a:solidFill>
                  <a:srgbClr val="434343"/>
                </a:solidFill>
              </a:rPr>
              <a:t> and </a:t>
            </a:r>
            <a:r>
              <a:rPr lang="en" sz="3997">
                <a:solidFill>
                  <a:srgbClr val="434343"/>
                </a:solidFill>
                <a:latin typeface="Courier New"/>
                <a:ea typeface="Courier New"/>
                <a:cs typeface="Courier New"/>
                <a:sym typeface="Courier New"/>
              </a:rPr>
              <a:t>zlib</a:t>
            </a:r>
            <a:r>
              <a:rPr lang="en" sz="3997">
                <a:solidFill>
                  <a:srgbClr val="434343"/>
                </a:solidFill>
              </a:rPr>
              <a:t> modules</a:t>
            </a:r>
            <a:endParaRPr sz="3997">
              <a:solidFill>
                <a:srgbClr val="434343"/>
              </a:solidFill>
            </a:endParaRPr>
          </a:p>
          <a:p>
            <a:pPr indent="-723084" lvl="0" marL="913584" marR="0" rtl="0" algn="l">
              <a:lnSpc>
                <a:spcPct val="115000"/>
              </a:lnSpc>
              <a:spcBef>
                <a:spcPts val="0"/>
              </a:spcBef>
              <a:spcAft>
                <a:spcPts val="0"/>
              </a:spcAft>
              <a:buClr>
                <a:srgbClr val="434343"/>
              </a:buClr>
              <a:buSzPts val="3997"/>
              <a:buFont typeface="Calibri"/>
              <a:buChar char="●"/>
            </a:pPr>
            <a:r>
              <a:rPr lang="en" sz="3997">
                <a:solidFill>
                  <a:srgbClr val="434343"/>
                </a:solidFill>
              </a:rPr>
              <a:t>Code: compress a directory tree into a zipped archive</a:t>
            </a:r>
            <a:endParaRPr sz="3997">
              <a:solidFill>
                <a:srgbClr val="43434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44"/>
          <p:cNvSpPr txBox="1"/>
          <p:nvPr>
            <p:ph type="title"/>
          </p:nvPr>
        </p:nvSpPr>
        <p:spPr>
          <a:xfrm>
            <a:off x="943628" y="1476767"/>
            <a:ext cx="16436587" cy="1534689"/>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Why is data compression useful?</a:t>
            </a:r>
            <a:endParaRPr/>
          </a:p>
        </p:txBody>
      </p:sp>
      <p:sp>
        <p:nvSpPr>
          <p:cNvPr id="156" name="Google Shape;156;p44"/>
          <p:cNvSpPr txBox="1"/>
          <p:nvPr>
            <p:ph idx="1" type="body"/>
          </p:nvPr>
        </p:nvSpPr>
        <p:spPr>
          <a:xfrm>
            <a:off x="842825" y="3836375"/>
            <a:ext cx="13533300" cy="2494800"/>
          </a:xfrm>
          <a:prstGeom prst="rect">
            <a:avLst/>
          </a:prstGeom>
          <a:noFill/>
          <a:ln>
            <a:noFill/>
          </a:ln>
        </p:spPr>
        <p:txBody>
          <a:bodyPr anchorCtr="0" anchor="t" bIns="182750" lIns="182750" spcFirstLastPara="1" rIns="182750" wrap="square" tIns="182750">
            <a:noAutofit/>
          </a:bodyPr>
          <a:lstStyle/>
          <a:p>
            <a:pPr indent="0" lvl="0" marL="0" marR="0" rtl="0" algn="l">
              <a:lnSpc>
                <a:spcPct val="115000"/>
              </a:lnSpc>
              <a:spcBef>
                <a:spcPts val="1600"/>
              </a:spcBef>
              <a:spcAft>
                <a:spcPts val="0"/>
              </a:spcAft>
              <a:buClr>
                <a:srgbClr val="434343"/>
              </a:buClr>
              <a:buFont typeface="Calibri"/>
              <a:buNone/>
            </a:pPr>
            <a:r>
              <a:rPr b="1" lang="en" sz="3000"/>
              <a:t>Compressing data </a:t>
            </a:r>
            <a:r>
              <a:rPr lang="en" sz="3000"/>
              <a:t>means using algorithms to reduce its digital size so that:</a:t>
            </a:r>
            <a:endParaRPr sz="3000"/>
          </a:p>
          <a:p>
            <a:pPr indent="-419100" lvl="0" marL="914400" marR="0" rtl="0" algn="l">
              <a:lnSpc>
                <a:spcPct val="115000"/>
              </a:lnSpc>
              <a:spcBef>
                <a:spcPts val="1600"/>
              </a:spcBef>
              <a:spcAft>
                <a:spcPts val="0"/>
              </a:spcAft>
              <a:buSzPts val="3000"/>
              <a:buChar char="●"/>
            </a:pPr>
            <a:r>
              <a:rPr lang="en" sz="3000"/>
              <a:t>data requires </a:t>
            </a:r>
            <a:r>
              <a:rPr b="1" lang="en" sz="3000"/>
              <a:t>less memory or disk space</a:t>
            </a:r>
            <a:r>
              <a:rPr lang="en" sz="3000"/>
              <a:t> to be stored</a:t>
            </a:r>
            <a:endParaRPr sz="3000"/>
          </a:p>
          <a:p>
            <a:pPr indent="-419100" lvl="0" marL="914400" marR="0" rtl="0" algn="l">
              <a:lnSpc>
                <a:spcPct val="115000"/>
              </a:lnSpc>
              <a:spcBef>
                <a:spcPts val="0"/>
              </a:spcBef>
              <a:spcAft>
                <a:spcPts val="0"/>
              </a:spcAft>
              <a:buSzPts val="3000"/>
              <a:buChar char="●"/>
            </a:pPr>
            <a:r>
              <a:rPr lang="en" sz="3000"/>
              <a:t>data requires </a:t>
            </a:r>
            <a:r>
              <a:rPr b="1" lang="en" sz="3000"/>
              <a:t>less bandwidth (and therefore time)</a:t>
            </a:r>
            <a:r>
              <a:rPr lang="en" sz="3000"/>
              <a:t> to be sent over the wire</a:t>
            </a:r>
            <a:endParaRPr sz="3000"/>
          </a:p>
        </p:txBody>
      </p:sp>
      <p:sp>
        <p:nvSpPr>
          <p:cNvPr id="157" name="Google Shape;157;p44"/>
          <p:cNvSpPr txBox="1"/>
          <p:nvPr/>
        </p:nvSpPr>
        <p:spPr>
          <a:xfrm>
            <a:off x="995225" y="6630650"/>
            <a:ext cx="17327400" cy="29376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lang="en" sz="3000">
                <a:solidFill>
                  <a:srgbClr val="434343"/>
                </a:solidFill>
                <a:latin typeface="Calibri"/>
                <a:ea typeface="Calibri"/>
                <a:cs typeface="Calibri"/>
                <a:sym typeface="Calibri"/>
              </a:rPr>
              <a:t>There are many compression formats:</a:t>
            </a:r>
            <a:endParaRPr sz="3000">
              <a:solidFill>
                <a:srgbClr val="434343"/>
              </a:solidFill>
              <a:latin typeface="Calibri"/>
              <a:ea typeface="Calibri"/>
              <a:cs typeface="Calibri"/>
              <a:sym typeface="Calibri"/>
            </a:endParaRPr>
          </a:p>
          <a:p>
            <a:pPr indent="-419100" lvl="0" marL="914400" rtl="0" algn="l">
              <a:lnSpc>
                <a:spcPct val="115000"/>
              </a:lnSpc>
              <a:spcBef>
                <a:spcPts val="160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some are </a:t>
            </a:r>
            <a:r>
              <a:rPr b="1" lang="en" sz="3000">
                <a:solidFill>
                  <a:srgbClr val="434343"/>
                </a:solidFill>
                <a:latin typeface="Calibri"/>
                <a:ea typeface="Calibri"/>
                <a:cs typeface="Calibri"/>
                <a:sym typeface="Calibri"/>
              </a:rPr>
              <a:t>lossy</a:t>
            </a:r>
            <a:r>
              <a:rPr lang="en" sz="3000">
                <a:solidFill>
                  <a:srgbClr val="434343"/>
                </a:solidFill>
                <a:latin typeface="Calibri"/>
                <a:ea typeface="Calibri"/>
                <a:cs typeface="Calibri"/>
                <a:sym typeface="Calibri"/>
              </a:rPr>
              <a:t>: data quality is irreversibly degraded but you get higher compression ratios</a:t>
            </a:r>
            <a:endParaRPr sz="3000">
              <a:solidFill>
                <a:srgbClr val="434343"/>
              </a:solidFill>
              <a:latin typeface="Calibri"/>
              <a:ea typeface="Calibri"/>
              <a:cs typeface="Calibri"/>
              <a:sym typeface="Calibri"/>
            </a:endParaRPr>
          </a:p>
          <a:p>
            <a:pPr indent="-419100" lvl="0"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others are </a:t>
            </a:r>
            <a:r>
              <a:rPr b="1" lang="en" sz="3000">
                <a:solidFill>
                  <a:srgbClr val="434343"/>
                </a:solidFill>
                <a:latin typeface="Calibri"/>
                <a:ea typeface="Calibri"/>
                <a:cs typeface="Calibri"/>
                <a:sym typeface="Calibri"/>
              </a:rPr>
              <a:t>lossless</a:t>
            </a:r>
            <a:r>
              <a:rPr lang="en" sz="3000">
                <a:solidFill>
                  <a:srgbClr val="434343"/>
                </a:solidFill>
                <a:latin typeface="Calibri"/>
                <a:ea typeface="Calibri"/>
                <a:cs typeface="Calibri"/>
                <a:sym typeface="Calibri"/>
              </a:rPr>
              <a:t>: </a:t>
            </a:r>
            <a:r>
              <a:rPr lang="en" sz="3000">
                <a:solidFill>
                  <a:srgbClr val="434343"/>
                </a:solidFill>
                <a:latin typeface="Calibri"/>
                <a:ea typeface="Calibri"/>
                <a:cs typeface="Calibri"/>
                <a:sym typeface="Calibri"/>
              </a:rPr>
              <a:t>data quality is not impacted but you get lower compression ratios</a:t>
            </a:r>
            <a:endParaRPr sz="3000">
              <a:solidFill>
                <a:srgbClr val="434343"/>
              </a:solidFill>
              <a:latin typeface="Calibri"/>
              <a:ea typeface="Calibri"/>
              <a:cs typeface="Calibri"/>
              <a:sym typeface="Calibri"/>
            </a:endParaRPr>
          </a:p>
          <a:p>
            <a:pPr indent="0" lvl="0" marL="0" rtl="0" algn="l">
              <a:lnSpc>
                <a:spcPct val="115000"/>
              </a:lnSpc>
              <a:spcBef>
                <a:spcPts val="1600"/>
              </a:spcBef>
              <a:spcAft>
                <a:spcPts val="0"/>
              </a:spcAft>
              <a:buNone/>
            </a:pPr>
            <a:r>
              <a:t/>
            </a:r>
            <a:endParaRPr sz="1000">
              <a:solidFill>
                <a:srgbClr val="434343"/>
              </a:solidFill>
              <a:latin typeface="Calibri"/>
              <a:ea typeface="Calibri"/>
              <a:cs typeface="Calibri"/>
              <a:sym typeface="Calibri"/>
            </a:endParaRPr>
          </a:p>
          <a:p>
            <a:pPr indent="0" lvl="0" marL="0" rtl="0" algn="l">
              <a:lnSpc>
                <a:spcPct val="115000"/>
              </a:lnSpc>
              <a:spcBef>
                <a:spcPts val="1600"/>
              </a:spcBef>
              <a:spcAft>
                <a:spcPts val="0"/>
              </a:spcAft>
              <a:buNone/>
            </a:pPr>
            <a:r>
              <a:rPr lang="en" sz="3000">
                <a:solidFill>
                  <a:srgbClr val="434343"/>
                </a:solidFill>
                <a:latin typeface="Calibri"/>
                <a:ea typeface="Calibri"/>
                <a:cs typeface="Calibri"/>
                <a:sym typeface="Calibri"/>
              </a:rPr>
              <a:t>The well-known </a:t>
            </a:r>
            <a:r>
              <a:rPr b="1" lang="en" sz="3000">
                <a:solidFill>
                  <a:srgbClr val="434343"/>
                </a:solidFill>
                <a:latin typeface="Calibri"/>
                <a:ea typeface="Calibri"/>
                <a:cs typeface="Calibri"/>
                <a:sym typeface="Calibri"/>
              </a:rPr>
              <a:t>ZIP</a:t>
            </a:r>
            <a:r>
              <a:rPr lang="en" sz="3000">
                <a:solidFill>
                  <a:srgbClr val="434343"/>
                </a:solidFill>
                <a:latin typeface="Calibri"/>
                <a:ea typeface="Calibri"/>
                <a:cs typeface="Calibri"/>
                <a:sym typeface="Calibri"/>
              </a:rPr>
              <a:t> format is lossless</a:t>
            </a:r>
            <a:endParaRPr sz="3000">
              <a:solidFill>
                <a:srgbClr val="434343"/>
              </a:solidFill>
              <a:latin typeface="Calibri"/>
              <a:ea typeface="Calibri"/>
              <a:cs typeface="Calibri"/>
              <a:sym typeface="Calibri"/>
            </a:endParaRPr>
          </a:p>
        </p:txBody>
      </p:sp>
      <p:pic>
        <p:nvPicPr>
          <p:cNvPr descr="Free vector graphic: Compression, Archiver, Compress - Free Image ..." id="158" name="Google Shape;158;p44"/>
          <p:cNvPicPr preferRelativeResize="0"/>
          <p:nvPr/>
        </p:nvPicPr>
        <p:blipFill>
          <a:blip r:embed="rId3">
            <a:alphaModFix/>
          </a:blip>
          <a:stretch>
            <a:fillRect/>
          </a:stretch>
        </p:blipFill>
        <p:spPr>
          <a:xfrm>
            <a:off x="14937900" y="4064173"/>
            <a:ext cx="2566076" cy="2733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45"/>
          <p:cNvSpPr txBox="1"/>
          <p:nvPr>
            <p:ph type="title"/>
          </p:nvPr>
        </p:nvSpPr>
        <p:spPr>
          <a:xfrm>
            <a:off x="196674" y="32685"/>
            <a:ext cx="17645100" cy="12048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rPr lang="en" sz="4398"/>
              <a:t>The </a:t>
            </a:r>
            <a:r>
              <a:rPr lang="en" sz="4398">
                <a:latin typeface="Courier New"/>
                <a:ea typeface="Courier New"/>
                <a:cs typeface="Courier New"/>
                <a:sym typeface="Courier New"/>
              </a:rPr>
              <a:t>zipfile</a:t>
            </a:r>
            <a:r>
              <a:rPr lang="en" sz="4398"/>
              <a:t> and </a:t>
            </a:r>
            <a:r>
              <a:rPr lang="en" sz="4398">
                <a:latin typeface="Courier New"/>
                <a:ea typeface="Courier New"/>
                <a:cs typeface="Courier New"/>
                <a:sym typeface="Courier New"/>
              </a:rPr>
              <a:t>zlib</a:t>
            </a:r>
            <a:r>
              <a:rPr lang="en" sz="4398"/>
              <a:t> modules</a:t>
            </a:r>
            <a:endParaRPr sz="4398"/>
          </a:p>
        </p:txBody>
      </p:sp>
      <p:sp>
        <p:nvSpPr>
          <p:cNvPr id="164" name="Google Shape;164;p45"/>
          <p:cNvSpPr txBox="1"/>
          <p:nvPr>
            <p:ph idx="4294967295" type="body"/>
          </p:nvPr>
        </p:nvSpPr>
        <p:spPr>
          <a:xfrm>
            <a:off x="8996875" y="3627050"/>
            <a:ext cx="8844900" cy="2104200"/>
          </a:xfrm>
          <a:prstGeom prst="rect">
            <a:avLst/>
          </a:prstGeom>
          <a:solidFill>
            <a:srgbClr val="FFF2CC"/>
          </a:solidFill>
          <a:ln>
            <a:noFill/>
          </a:ln>
        </p:spPr>
        <p:txBody>
          <a:bodyPr anchorCtr="0" anchor="ctr" bIns="182750" lIns="182750" spcFirstLastPara="1" rIns="182750" wrap="square" tIns="182750">
            <a:noAutofit/>
          </a:bodyPr>
          <a:lstStyle/>
          <a:p>
            <a:pPr indent="0" lvl="0" marL="0" rtl="0" algn="l">
              <a:spcBef>
                <a:spcPts val="0"/>
              </a:spcBef>
              <a:spcAft>
                <a:spcPts val="0"/>
              </a:spcAft>
              <a:buNone/>
            </a:pPr>
            <a:r>
              <a:rPr b="1" lang="en" sz="2800">
                <a:solidFill>
                  <a:srgbClr val="434343"/>
                </a:solidFill>
                <a:latin typeface="Courier New"/>
                <a:ea typeface="Courier New"/>
                <a:cs typeface="Courier New"/>
                <a:sym typeface="Courier New"/>
              </a:rPr>
              <a:t>with zipfile.ZipFile(zip_archive_path,</a:t>
            </a:r>
            <a:endParaRPr b="1" sz="2800">
              <a:solidFill>
                <a:srgbClr val="434343"/>
              </a:solidFill>
              <a:latin typeface="Courier New"/>
              <a:ea typeface="Courier New"/>
              <a:cs typeface="Courier New"/>
              <a:sym typeface="Courier New"/>
            </a:endParaRPr>
          </a:p>
          <a:p>
            <a:pPr indent="0" lvl="0" marL="0" rtl="0" algn="l">
              <a:spcBef>
                <a:spcPts val="0"/>
              </a:spcBef>
              <a:spcAft>
                <a:spcPts val="0"/>
              </a:spcAft>
              <a:buNone/>
            </a:pPr>
            <a:r>
              <a:rPr b="1" lang="en" sz="2800">
                <a:solidFill>
                  <a:srgbClr val="434343"/>
                </a:solidFill>
                <a:latin typeface="Courier New"/>
                <a:ea typeface="Courier New"/>
                <a:cs typeface="Courier New"/>
                <a:sym typeface="Courier New"/>
              </a:rPr>
              <a:t>                     mode='w') as zf:</a:t>
            </a:r>
            <a:endParaRPr b="1" sz="2800">
              <a:solidFill>
                <a:srgbClr val="434343"/>
              </a:solidFill>
              <a:latin typeface="Courier New"/>
              <a:ea typeface="Courier New"/>
              <a:cs typeface="Courier New"/>
              <a:sym typeface="Courier New"/>
            </a:endParaRPr>
          </a:p>
          <a:p>
            <a:pPr indent="0" lvl="0" marL="0" rtl="0" algn="l">
              <a:spcBef>
                <a:spcPts val="0"/>
              </a:spcBef>
              <a:spcAft>
                <a:spcPts val="0"/>
              </a:spcAft>
              <a:buNone/>
            </a:pPr>
            <a:r>
              <a:rPr b="1" lang="en" sz="2800">
                <a:solidFill>
                  <a:srgbClr val="434343"/>
                </a:solidFill>
                <a:latin typeface="Courier New"/>
                <a:ea typeface="Courier New"/>
                <a:cs typeface="Courier New"/>
                <a:sym typeface="Courier New"/>
              </a:rPr>
              <a:t>    zf.write(src_file_path)</a:t>
            </a:r>
            <a:endParaRPr b="1" sz="2800">
              <a:solidFill>
                <a:srgbClr val="434343"/>
              </a:solidFill>
              <a:latin typeface="Courier New"/>
              <a:ea typeface="Courier New"/>
              <a:cs typeface="Courier New"/>
              <a:sym typeface="Courier New"/>
            </a:endParaRPr>
          </a:p>
        </p:txBody>
      </p:sp>
      <p:sp>
        <p:nvSpPr>
          <p:cNvPr id="165" name="Google Shape;165;p45"/>
          <p:cNvSpPr txBox="1"/>
          <p:nvPr/>
        </p:nvSpPr>
        <p:spPr>
          <a:xfrm>
            <a:off x="666450" y="3212750"/>
            <a:ext cx="8044800" cy="2518500"/>
          </a:xfrm>
          <a:prstGeom prst="rect">
            <a:avLst/>
          </a:prstGeom>
          <a:noFill/>
          <a:ln>
            <a:noFill/>
          </a:ln>
        </p:spPr>
        <p:txBody>
          <a:bodyPr anchorCtr="0" anchor="t" bIns="182750" lIns="182750" spcFirstLastPara="1" rIns="182750" wrap="square" tIns="182750">
            <a:noAutofit/>
          </a:bodyPr>
          <a:lstStyle/>
          <a:p>
            <a:pPr indent="0" lvl="0" marL="0" rtl="0" algn="l">
              <a:lnSpc>
                <a:spcPct val="115000"/>
              </a:lnSpc>
              <a:spcBef>
                <a:spcPts val="1600"/>
              </a:spcBef>
              <a:spcAft>
                <a:spcPts val="0"/>
              </a:spcAft>
              <a:buNone/>
            </a:pPr>
            <a:r>
              <a:rPr lang="en" sz="3000">
                <a:solidFill>
                  <a:srgbClr val="434343"/>
                </a:solidFill>
                <a:latin typeface="Calibri"/>
                <a:ea typeface="Calibri"/>
                <a:cs typeface="Calibri"/>
                <a:sym typeface="Calibri"/>
              </a:rPr>
              <a:t>Eg. in order to ZIP a folder tree:</a:t>
            </a:r>
            <a:endParaRPr sz="3000">
              <a:solidFill>
                <a:srgbClr val="434343"/>
              </a:solidFill>
              <a:latin typeface="Calibri"/>
              <a:ea typeface="Calibri"/>
              <a:cs typeface="Calibri"/>
              <a:sym typeface="Calibri"/>
            </a:endParaRPr>
          </a:p>
          <a:p>
            <a:pPr indent="-419100" lvl="0" marL="914400" rtl="0" algn="l">
              <a:lnSpc>
                <a:spcPct val="115000"/>
              </a:lnSpc>
              <a:spcBef>
                <a:spcPts val="1600"/>
              </a:spcBef>
              <a:spcAft>
                <a:spcPts val="0"/>
              </a:spcAft>
              <a:buClr>
                <a:srgbClr val="434343"/>
              </a:buClr>
              <a:buSzPts val="3000"/>
              <a:buFont typeface="Calibri"/>
              <a:buAutoNum type="arabicPeriod"/>
            </a:pPr>
            <a:r>
              <a:rPr lang="en" sz="3000">
                <a:solidFill>
                  <a:srgbClr val="434343"/>
                </a:solidFill>
                <a:latin typeface="Calibri"/>
                <a:ea typeface="Calibri"/>
                <a:cs typeface="Calibri"/>
                <a:sym typeface="Calibri"/>
              </a:rPr>
              <a:t>Create an empty ZIP archive</a:t>
            </a:r>
            <a:endParaRPr sz="3000">
              <a:solidFill>
                <a:srgbClr val="434343"/>
              </a:solidFill>
              <a:latin typeface="Calibri"/>
              <a:ea typeface="Calibri"/>
              <a:cs typeface="Calibri"/>
              <a:sym typeface="Calibri"/>
            </a:endParaRPr>
          </a:p>
          <a:p>
            <a:pPr indent="-419100" lvl="0" marL="914400" rtl="0" algn="l">
              <a:lnSpc>
                <a:spcPct val="115000"/>
              </a:lnSpc>
              <a:spcBef>
                <a:spcPts val="0"/>
              </a:spcBef>
              <a:spcAft>
                <a:spcPts val="0"/>
              </a:spcAft>
              <a:buClr>
                <a:srgbClr val="434343"/>
              </a:buClr>
              <a:buSzPts val="3000"/>
              <a:buFont typeface="Calibri"/>
              <a:buAutoNum type="arabicPeriod"/>
            </a:pPr>
            <a:r>
              <a:rPr lang="en" sz="3000">
                <a:solidFill>
                  <a:srgbClr val="434343"/>
                </a:solidFill>
                <a:latin typeface="Calibri"/>
                <a:ea typeface="Calibri"/>
                <a:cs typeface="Calibri"/>
                <a:sym typeface="Calibri"/>
              </a:rPr>
              <a:t>walk the folder tree it and write each file to the archive</a:t>
            </a:r>
            <a:endParaRPr sz="3000">
              <a:solidFill>
                <a:srgbClr val="434343"/>
              </a:solidFill>
              <a:latin typeface="Calibri"/>
              <a:ea typeface="Calibri"/>
              <a:cs typeface="Calibri"/>
              <a:sym typeface="Calibri"/>
            </a:endParaRPr>
          </a:p>
          <a:p>
            <a:pPr indent="0" lvl="0" marL="0" rtl="0" algn="l">
              <a:lnSpc>
                <a:spcPct val="115000"/>
              </a:lnSpc>
              <a:spcBef>
                <a:spcPts val="1600"/>
              </a:spcBef>
              <a:spcAft>
                <a:spcPts val="0"/>
              </a:spcAft>
              <a:buNone/>
            </a:pPr>
            <a:r>
              <a:t/>
            </a:r>
            <a:endParaRPr sz="3000">
              <a:solidFill>
                <a:srgbClr val="434343"/>
              </a:solidFill>
              <a:latin typeface="Calibri"/>
              <a:ea typeface="Calibri"/>
              <a:cs typeface="Calibri"/>
              <a:sym typeface="Calibri"/>
            </a:endParaRPr>
          </a:p>
        </p:txBody>
      </p:sp>
      <p:sp>
        <p:nvSpPr>
          <p:cNvPr id="166" name="Google Shape;166;p45"/>
          <p:cNvSpPr txBox="1"/>
          <p:nvPr/>
        </p:nvSpPr>
        <p:spPr>
          <a:xfrm>
            <a:off x="666450" y="1689900"/>
            <a:ext cx="15661500" cy="1310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lang="en" sz="3900">
                <a:solidFill>
                  <a:srgbClr val="434343"/>
                </a:solidFill>
                <a:latin typeface="Calibri"/>
                <a:ea typeface="Calibri"/>
                <a:cs typeface="Calibri"/>
                <a:sym typeface="Calibri"/>
              </a:rPr>
              <a:t>Python provides the </a:t>
            </a:r>
            <a:r>
              <a:rPr lang="en" sz="3900">
                <a:solidFill>
                  <a:srgbClr val="434343"/>
                </a:solidFill>
                <a:latin typeface="Courier New"/>
                <a:ea typeface="Courier New"/>
                <a:cs typeface="Courier New"/>
                <a:sym typeface="Courier New"/>
              </a:rPr>
              <a:t>zipfile</a:t>
            </a:r>
            <a:r>
              <a:rPr lang="en" sz="3900">
                <a:solidFill>
                  <a:srgbClr val="434343"/>
                </a:solidFill>
                <a:latin typeface="Calibri"/>
                <a:ea typeface="Calibri"/>
                <a:cs typeface="Calibri"/>
                <a:sym typeface="Calibri"/>
              </a:rPr>
              <a:t> module to manipulate ZIP archives</a:t>
            </a:r>
            <a:endParaRPr sz="3900">
              <a:solidFill>
                <a:srgbClr val="434343"/>
              </a:solidFill>
              <a:latin typeface="Calibri"/>
              <a:ea typeface="Calibri"/>
              <a:cs typeface="Calibri"/>
              <a:sym typeface="Calibri"/>
            </a:endParaRPr>
          </a:p>
        </p:txBody>
      </p:sp>
      <p:grpSp>
        <p:nvGrpSpPr>
          <p:cNvPr id="167" name="Google Shape;167;p45"/>
          <p:cNvGrpSpPr/>
          <p:nvPr/>
        </p:nvGrpSpPr>
        <p:grpSpPr>
          <a:xfrm>
            <a:off x="-108137" y="6592975"/>
            <a:ext cx="17830787" cy="2827950"/>
            <a:chOff x="-108137" y="6592975"/>
            <a:chExt cx="17830787" cy="2827950"/>
          </a:xfrm>
        </p:grpSpPr>
        <p:sp>
          <p:nvSpPr>
            <p:cNvPr id="168" name="Google Shape;168;p45"/>
            <p:cNvSpPr txBox="1"/>
            <p:nvPr/>
          </p:nvSpPr>
          <p:spPr>
            <a:xfrm>
              <a:off x="666450" y="6902425"/>
              <a:ext cx="17056200" cy="2518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lang="en" sz="3900">
                  <a:solidFill>
                    <a:srgbClr val="434343"/>
                  </a:solidFill>
                  <a:latin typeface="Calibri"/>
                  <a:ea typeface="Calibri"/>
                  <a:cs typeface="Calibri"/>
                  <a:sym typeface="Calibri"/>
                </a:rPr>
                <a:t>Compression for the ZIP archive i</a:t>
              </a:r>
              <a:r>
                <a:rPr b="1" lang="en" sz="3900">
                  <a:solidFill>
                    <a:srgbClr val="434343"/>
                  </a:solidFill>
                  <a:latin typeface="Calibri"/>
                  <a:ea typeface="Calibri"/>
                  <a:cs typeface="Calibri"/>
                  <a:sym typeface="Calibri"/>
                </a:rPr>
                <a:t>s only available</a:t>
              </a:r>
              <a:r>
                <a:rPr b="1" lang="en" sz="3900">
                  <a:solidFill>
                    <a:srgbClr val="434343"/>
                  </a:solidFill>
                  <a:latin typeface="Calibri"/>
                  <a:ea typeface="Calibri"/>
                  <a:cs typeface="Calibri"/>
                  <a:sym typeface="Calibri"/>
                </a:rPr>
                <a:t> if your platform comes with the </a:t>
              </a:r>
              <a:r>
                <a:rPr b="1" lang="en" sz="3900">
                  <a:solidFill>
                    <a:srgbClr val="434343"/>
                  </a:solidFill>
                  <a:latin typeface="Courier New"/>
                  <a:ea typeface="Courier New"/>
                  <a:cs typeface="Courier New"/>
                  <a:sym typeface="Courier New"/>
                </a:rPr>
                <a:t>zlib</a:t>
              </a:r>
              <a:r>
                <a:rPr b="1" lang="en" sz="3900">
                  <a:solidFill>
                    <a:srgbClr val="434343"/>
                  </a:solidFill>
                  <a:latin typeface="Calibri"/>
                  <a:ea typeface="Calibri"/>
                  <a:cs typeface="Calibri"/>
                  <a:sym typeface="Calibri"/>
                </a:rPr>
                <a:t> compression library</a:t>
              </a:r>
              <a:r>
                <a:rPr lang="en" sz="3900">
                  <a:solidFill>
                    <a:srgbClr val="434343"/>
                  </a:solidFill>
                  <a:latin typeface="Calibri"/>
                  <a:ea typeface="Calibri"/>
                  <a:cs typeface="Calibri"/>
                  <a:sym typeface="Calibri"/>
                </a:rPr>
                <a:t>: i</a:t>
              </a:r>
              <a:r>
                <a:rPr lang="en" sz="3900">
                  <a:solidFill>
                    <a:srgbClr val="434343"/>
                  </a:solidFill>
                  <a:latin typeface="Calibri"/>
                  <a:ea typeface="Calibri"/>
                  <a:cs typeface="Calibri"/>
                  <a:sym typeface="Calibri"/>
                </a:rPr>
                <a:t>f it does not (it might happen on Windows), the library website </a:t>
              </a:r>
              <a:r>
                <a:rPr lang="en" sz="3900" u="sng">
                  <a:solidFill>
                    <a:schemeClr val="hlink"/>
                  </a:solidFill>
                  <a:latin typeface="Calibri"/>
                  <a:ea typeface="Calibri"/>
                  <a:cs typeface="Calibri"/>
                  <a:sym typeface="Calibri"/>
                  <a:hlinkClick r:id="rId3"/>
                </a:rPr>
                <a:t>http://www.zlib.net</a:t>
              </a:r>
              <a:r>
                <a:rPr lang="en" sz="3900">
                  <a:solidFill>
                    <a:srgbClr val="434343"/>
                  </a:solidFill>
                  <a:latin typeface="Calibri"/>
                  <a:ea typeface="Calibri"/>
                  <a:cs typeface="Calibri"/>
                  <a:sym typeface="Calibri"/>
                </a:rPr>
                <a:t> explains how to install it</a:t>
              </a:r>
              <a:endParaRPr sz="3900">
                <a:solidFill>
                  <a:srgbClr val="434343"/>
                </a:solidFill>
                <a:latin typeface="Calibri"/>
                <a:ea typeface="Calibri"/>
                <a:cs typeface="Calibri"/>
                <a:sym typeface="Calibri"/>
              </a:endParaRPr>
            </a:p>
          </p:txBody>
        </p:sp>
        <p:pic>
          <p:nvPicPr>
            <p:cNvPr descr="File:Exclamation mark 2.svg - Wikimedia Commons" id="169" name="Google Shape;169;p45"/>
            <p:cNvPicPr preferRelativeResize="0"/>
            <p:nvPr/>
          </p:nvPicPr>
          <p:blipFill>
            <a:blip r:embed="rId4">
              <a:alphaModFix/>
            </a:blip>
            <a:stretch>
              <a:fillRect/>
            </a:stretch>
          </p:blipFill>
          <p:spPr>
            <a:xfrm>
              <a:off x="-108137" y="6592975"/>
              <a:ext cx="1234425" cy="1072098"/>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46"/>
          <p:cNvSpPr txBox="1"/>
          <p:nvPr>
            <p:ph type="title"/>
          </p:nvPr>
        </p:nvSpPr>
        <p:spPr>
          <a:xfrm>
            <a:off x="980300" y="976050"/>
            <a:ext cx="16599000" cy="81777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rPr lang="en" sz="11500"/>
              <a:t>Code: compress a directory tree into a zipped archive</a:t>
            </a:r>
            <a:endParaRPr sz="1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47"/>
          <p:cNvSpPr txBox="1"/>
          <p:nvPr>
            <p:ph type="title"/>
          </p:nvPr>
        </p:nvSpPr>
        <p:spPr>
          <a:xfrm>
            <a:off x="196414" y="32685"/>
            <a:ext cx="17645400" cy="12048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Summary</a:t>
            </a:r>
            <a:endParaRPr b="0" i="0" sz="4398" u="none" cap="none" strike="noStrike">
              <a:solidFill>
                <a:schemeClr val="lt1"/>
              </a:solidFill>
              <a:latin typeface="Calibri"/>
              <a:ea typeface="Calibri"/>
              <a:cs typeface="Calibri"/>
              <a:sym typeface="Calibri"/>
            </a:endParaRPr>
          </a:p>
        </p:txBody>
      </p:sp>
      <p:sp>
        <p:nvSpPr>
          <p:cNvPr id="180" name="Google Shape;180;p47"/>
          <p:cNvSpPr txBox="1"/>
          <p:nvPr>
            <p:ph idx="4294967295" type="body"/>
          </p:nvPr>
        </p:nvSpPr>
        <p:spPr>
          <a:xfrm>
            <a:off x="459375" y="1909763"/>
            <a:ext cx="17424300" cy="8042400"/>
          </a:xfrm>
          <a:prstGeom prst="rect">
            <a:avLst/>
          </a:prstGeom>
          <a:noFill/>
          <a:ln>
            <a:noFill/>
          </a:ln>
        </p:spPr>
        <p:txBody>
          <a:bodyPr anchorCtr="0" anchor="t" bIns="182750" lIns="182750" spcFirstLastPara="1" rIns="182750" wrap="square" tIns="182750">
            <a:noAutofit/>
          </a:bodyPr>
          <a:lstStyle/>
          <a:p>
            <a:pPr indent="-723425" lvl="0" marL="913988" rtl="0" algn="l">
              <a:spcBef>
                <a:spcPts val="0"/>
              </a:spcBef>
              <a:spcAft>
                <a:spcPts val="0"/>
              </a:spcAft>
              <a:buClr>
                <a:srgbClr val="434343"/>
              </a:buClr>
              <a:buSzPts val="3997"/>
              <a:buFont typeface="Calibri"/>
              <a:buChar char="●"/>
            </a:pPr>
            <a:r>
              <a:rPr lang="en" sz="3997">
                <a:solidFill>
                  <a:srgbClr val="434343"/>
                </a:solidFill>
              </a:rPr>
              <a:t>Why data compression is useful</a:t>
            </a:r>
            <a:endParaRPr sz="3997">
              <a:solidFill>
                <a:srgbClr val="434343"/>
              </a:solidFill>
            </a:endParaRPr>
          </a:p>
          <a:p>
            <a:pPr indent="-723425" lvl="0" marL="913988" rtl="0" algn="l">
              <a:spcBef>
                <a:spcPts val="0"/>
              </a:spcBef>
              <a:spcAft>
                <a:spcPts val="0"/>
              </a:spcAft>
              <a:buClr>
                <a:srgbClr val="434343"/>
              </a:buClr>
              <a:buSzPts val="3997"/>
              <a:buFont typeface="Calibri"/>
              <a:buChar char="●"/>
            </a:pPr>
            <a:r>
              <a:rPr lang="en" sz="3997">
                <a:solidFill>
                  <a:srgbClr val="434343"/>
                </a:solidFill>
              </a:rPr>
              <a:t>The </a:t>
            </a:r>
            <a:r>
              <a:rPr lang="en" sz="3997">
                <a:solidFill>
                  <a:srgbClr val="434343"/>
                </a:solidFill>
                <a:latin typeface="Courier New"/>
                <a:ea typeface="Courier New"/>
                <a:cs typeface="Courier New"/>
                <a:sym typeface="Courier New"/>
              </a:rPr>
              <a:t>zipfile</a:t>
            </a:r>
            <a:r>
              <a:rPr lang="en" sz="3997">
                <a:solidFill>
                  <a:srgbClr val="434343"/>
                </a:solidFill>
              </a:rPr>
              <a:t> and </a:t>
            </a:r>
            <a:r>
              <a:rPr lang="en" sz="3997">
                <a:solidFill>
                  <a:srgbClr val="434343"/>
                </a:solidFill>
                <a:latin typeface="Courier New"/>
                <a:ea typeface="Courier New"/>
                <a:cs typeface="Courier New"/>
                <a:sym typeface="Courier New"/>
              </a:rPr>
              <a:t>zlib</a:t>
            </a:r>
            <a:r>
              <a:rPr lang="en" sz="3997">
                <a:solidFill>
                  <a:srgbClr val="434343"/>
                </a:solidFill>
              </a:rPr>
              <a:t> modules</a:t>
            </a:r>
            <a:endParaRPr sz="3997">
              <a:solidFill>
                <a:srgbClr val="434343"/>
              </a:solidFill>
            </a:endParaRPr>
          </a:p>
          <a:p>
            <a:pPr indent="-723425" lvl="0" marL="913988" rtl="0" algn="l">
              <a:spcBef>
                <a:spcPts val="0"/>
              </a:spcBef>
              <a:spcAft>
                <a:spcPts val="0"/>
              </a:spcAft>
              <a:buClr>
                <a:srgbClr val="434343"/>
              </a:buClr>
              <a:buSzPts val="3997"/>
              <a:buFont typeface="Calibri"/>
              <a:buChar char="●"/>
            </a:pPr>
            <a:r>
              <a:rPr lang="en" sz="3997">
                <a:solidFill>
                  <a:srgbClr val="434343"/>
                </a:solidFill>
              </a:rPr>
              <a:t>Code: compress a directory tree into a zipped archive</a:t>
            </a:r>
            <a:endParaRPr sz="3997">
              <a:solidFill>
                <a:srgbClr val="43434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48"/>
          <p:cNvSpPr txBox="1"/>
          <p:nvPr>
            <p:ph type="ctrTitle"/>
          </p:nvPr>
        </p:nvSpPr>
        <p:spPr>
          <a:xfrm>
            <a:off x="780950" y="3636875"/>
            <a:ext cx="166656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E</a:t>
            </a:r>
            <a:r>
              <a:rPr lang="en"/>
              <a:t>ncrypting files with PyCryptodome</a:t>
            </a:r>
            <a:endParaRPr b="0" i="0" sz="9596" u="none" cap="none" strike="noStrike">
              <a:solidFill>
                <a:schemeClr val="lt1"/>
              </a:solidFill>
              <a:latin typeface="Calibri"/>
              <a:ea typeface="Calibri"/>
              <a:cs typeface="Calibri"/>
              <a:sym typeface="Calibri"/>
            </a:endParaRPr>
          </a:p>
        </p:txBody>
      </p:sp>
      <p:sp>
        <p:nvSpPr>
          <p:cNvPr id="186" name="Google Shape;186;p48"/>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